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5" d="100"/>
          <a:sy n="105" d="100"/>
        </p:scale>
        <p:origin x="-318" y="2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270787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79466"/>
            <a:ext cx="4045200" cy="1235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78D8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ython.org/dev/peps/pep-0008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iu5team.github.io/iu5web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hyperlink" Target="https://www.jetbrains.com/shop/eform/students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jetbrains.com/pycharm/download/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jp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Python. Введение.</a:t>
            </a:r>
          </a:p>
        </p:txBody>
      </p:sp>
      <p:sp>
        <p:nvSpPr>
          <p:cNvPr id="68" name="Shape 68"/>
          <p:cNvSpPr txBox="1"/>
          <p:nvPr/>
        </p:nvSpPr>
        <p:spPr>
          <a:xfrm>
            <a:off x="83475" y="4743175"/>
            <a:ext cx="8267100" cy="30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Разработка Интернет-приложений. Лекция №3.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450" y="933387"/>
            <a:ext cx="7741076" cy="327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История Python</a:t>
            </a:r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275" y="993901"/>
            <a:ext cx="2374351" cy="356152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>
            <a:spLocks noGrp="1"/>
          </p:cNvSpPr>
          <p:nvPr>
            <p:ph type="body" idx="4294967295"/>
          </p:nvPr>
        </p:nvSpPr>
        <p:spPr>
          <a:xfrm>
            <a:off x="3163950" y="993900"/>
            <a:ext cx="5631900" cy="3561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1980-е – задуман Python</a:t>
            </a:r>
          </a:p>
          <a:p>
            <a:pPr marL="457200" lvl="0" indent="-2286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1989 – начало разработки языка</a:t>
            </a:r>
          </a:p>
          <a:p>
            <a:pPr marL="457200" lvl="0" indent="-2286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1991 – первая публикация кода</a:t>
            </a:r>
          </a:p>
          <a:p>
            <a:pPr marL="457200" lvl="0" indent="-2286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16 октября 2000 – выпущена версия 2.0 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(gc, unicode)</a:t>
            </a:r>
          </a:p>
          <a:p>
            <a:pPr marL="457200" lvl="0" indent="-2286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3 декабря 2008 – версия 3.0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-2286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2010 – Python 2.7</a:t>
            </a:r>
          </a:p>
          <a:p>
            <a:pPr marL="457200" lvl="0" indent="-2286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2015 – Python 3.5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408650" y="4555500"/>
            <a:ext cx="2451600" cy="32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Guido van Rossum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025" y="744137"/>
            <a:ext cx="8145949" cy="365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Приступим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Синтаксис Python</a:t>
            </a:r>
          </a:p>
        </p:txBody>
      </p:sp>
      <p:sp>
        <p:nvSpPr>
          <p:cNvPr id="183" name="Shape 183"/>
          <p:cNvSpPr txBox="1"/>
          <p:nvPr/>
        </p:nvSpPr>
        <p:spPr>
          <a:xfrm>
            <a:off x="843175" y="14146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 b="1">
                <a:solidFill>
                  <a:srgbClr val="0066BB"/>
                </a:solidFill>
                <a:latin typeface="Roboto Mono"/>
                <a:ea typeface="Roboto Mono"/>
                <a:cs typeface="Roboto Mono"/>
                <a:sym typeface="Roboto Mono"/>
              </a:rPr>
              <a:t>foo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800" b="1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x)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800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(x == </a:t>
            </a:r>
            <a:r>
              <a:rPr lang="en" sz="1800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    bar();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    baz();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} </a:t>
            </a:r>
            <a:r>
              <a:rPr lang="en" sz="1800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    qux(x);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    foo(x - </a:t>
            </a:r>
            <a:r>
              <a:rPr lang="en" sz="1800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4938100" y="14710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 b="1">
                <a:solidFill>
                  <a:srgbClr val="0066BB"/>
                </a:solidFill>
                <a:latin typeface="Roboto Mono"/>
                <a:ea typeface="Roboto Mono"/>
                <a:cs typeface="Roboto Mono"/>
                <a:sym typeface="Roboto Mono"/>
              </a:rPr>
              <a:t>foo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(x):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800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x == </a:t>
            </a:r>
            <a:r>
              <a:rPr lang="en" sz="1800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    bar()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    baz()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800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    qux(x)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    foo(x - </a:t>
            </a:r>
            <a:r>
              <a:rPr lang="en" sz="1800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</a:p>
        </p:txBody>
      </p:sp>
      <p:sp>
        <p:nvSpPr>
          <p:cNvPr id="185" name="Shape 185"/>
          <p:cNvSpPr txBox="1"/>
          <p:nvPr/>
        </p:nvSpPr>
        <p:spPr>
          <a:xfrm>
            <a:off x="851450" y="811700"/>
            <a:ext cx="1764300" cy="6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/>
              <a:t>C++</a:t>
            </a:r>
          </a:p>
        </p:txBody>
      </p:sp>
      <p:sp>
        <p:nvSpPr>
          <p:cNvPr id="186" name="Shape 186"/>
          <p:cNvSpPr txBox="1"/>
          <p:nvPr/>
        </p:nvSpPr>
        <p:spPr>
          <a:xfrm>
            <a:off x="5319100" y="811700"/>
            <a:ext cx="1764300" cy="6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Python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Синтаксис Python</a:t>
            </a:r>
          </a:p>
        </p:txBody>
      </p:sp>
      <p:sp>
        <p:nvSpPr>
          <p:cNvPr id="192" name="Shape 192"/>
          <p:cNvSpPr txBox="1"/>
          <p:nvPr/>
        </p:nvSpPr>
        <p:spPr>
          <a:xfrm>
            <a:off x="579800" y="886250"/>
            <a:ext cx="3851400" cy="411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code = </a:t>
            </a:r>
            <a:r>
              <a:rPr lang="en" sz="1800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name = </a:t>
            </a:r>
            <a:r>
              <a:rPr lang="en" sz="18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"Ivan Ivanov"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score = </a:t>
            </a:r>
            <a:r>
              <a:rPr lang="en" sz="1800" b="1">
                <a:solidFill>
                  <a:srgbClr val="6600EE"/>
                </a:solidFill>
                <a:latin typeface="Roboto Mono"/>
                <a:ea typeface="Roboto Mono"/>
                <a:cs typeface="Roboto Mono"/>
                <a:sym typeface="Roboto Mono"/>
              </a:rPr>
              <a:t>17.26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lessons = [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8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"C++"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8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"Python"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8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"Linux"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marks = {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8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"АСОИУ"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800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8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"ПКШ"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800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8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"Экономика"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800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4207575" y="919375"/>
            <a:ext cx="4538700" cy="365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Имя переменной может состоять из букв, цифр, _.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Двойные и одинарные кавычки равнозначны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Все строки – unicode.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Переменная в процессе работы программы может менять свои значения и тип.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[PEP8] Имена переменных начинаются с маленькой буквы и формируются в snake_case.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[PEP8] “Приватные переменные” начинаются с одного или нескольких _.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PEP8</a:t>
            </a:r>
          </a:p>
        </p:txBody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389900" cy="124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highlight>
                  <a:srgbClr val="F9F9F9"/>
                </a:highlight>
              </a:rPr>
              <a:t>PEP – Python Enhancement Proposals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0000"/>
              </a:solidFill>
              <a:highlight>
                <a:srgbClr val="F9F9F9"/>
              </a:highlight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highlight>
                  <a:srgbClr val="F9F9F9"/>
                </a:highlight>
              </a:rPr>
              <a:t>PEP 8 – Style Guide for Python Code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0000"/>
              </a:solidFill>
              <a:highlight>
                <a:srgbClr val="F9F9F9"/>
              </a:highlight>
            </a:endParaRP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0000"/>
              </a:solidFill>
            </a:endParaRPr>
          </a:p>
        </p:txBody>
      </p:sp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4725" y="1919075"/>
            <a:ext cx="38100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/>
        </p:nvSpPr>
        <p:spPr>
          <a:xfrm>
            <a:off x="57975" y="4629275"/>
            <a:ext cx="6750300" cy="44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https://www.python.org/dev/peps/pep-0008/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Синтаксис Python</a:t>
            </a:r>
          </a:p>
        </p:txBody>
      </p:sp>
      <p:sp>
        <p:nvSpPr>
          <p:cNvPr id="207" name="Shape 207"/>
          <p:cNvSpPr txBox="1"/>
          <p:nvPr/>
        </p:nvSpPr>
        <p:spPr>
          <a:xfrm>
            <a:off x="289900" y="810050"/>
            <a:ext cx="4389900" cy="411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total = item_one + \</a:t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    item_two + \</a:t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    item_three</a:t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paragraph = </a:t>
            </a:r>
            <a:r>
              <a:rPr lang="en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"""Говорить по-английски просто!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Традиционные методики в школах, ВУЗах, </a:t>
            </a: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на многочисленных платных курсах 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практически не меняются — зубрежка, 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заучивание грамматики, прослушивание </a:t>
            </a: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аудиоуроков.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"""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"Hello, Python!")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комментарий</a:t>
            </a: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endParaRPr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8" name="Shape 208"/>
          <p:cNvSpPr txBox="1"/>
          <p:nvPr/>
        </p:nvSpPr>
        <p:spPr>
          <a:xfrm>
            <a:off x="4207575" y="919375"/>
            <a:ext cx="4538700" cy="365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Перенос statement осуществляется через обратный слеш (\).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Multiline strings – </a:t>
            </a:r>
            <a:r>
              <a:rPr lang="en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""" string """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Комментарии начинаются с #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Многострочных комментариев нет. Вместо них используются multiline strings.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Синтаксис Python. Оператор ветвления.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397500" y="1043625"/>
            <a:ext cx="6593100" cy="130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x &gt;= </a:t>
            </a:r>
            <a:r>
              <a:rPr lang="en" sz="1800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800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8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"больше или равно 10"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5930375" y="820000"/>
            <a:ext cx="3404100" cy="193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Операторы сравнения:</a:t>
            </a:r>
          </a:p>
          <a:p>
            <a:pPr lvl="0">
              <a:spcBef>
                <a:spcPts val="0"/>
              </a:spcBef>
              <a:buNone/>
            </a:pP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 ==     &gt;=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 !=     &lt;=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 &gt;      in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 &lt;      is</a:t>
            </a:r>
          </a:p>
          <a:p>
            <a:pPr lvl="0">
              <a:spcBef>
                <a:spcPts val="0"/>
              </a:spcBef>
              <a:buNone/>
            </a:pP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6" name="Shape 216"/>
          <p:cNvSpPr txBox="1"/>
          <p:nvPr/>
        </p:nvSpPr>
        <p:spPr>
          <a:xfrm>
            <a:off x="397500" y="2551025"/>
            <a:ext cx="5574300" cy="203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x = </a:t>
            </a:r>
            <a:r>
              <a:rPr lang="en" sz="1800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14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x &gt;= </a:t>
            </a:r>
            <a:r>
              <a:rPr lang="en" sz="1800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800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8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"больше или равно 10"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800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8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"меньше 10"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</a:p>
        </p:txBody>
      </p:sp>
      <p:sp>
        <p:nvSpPr>
          <p:cNvPr id="217" name="Shape 217"/>
          <p:cNvSpPr txBox="1"/>
          <p:nvPr/>
        </p:nvSpPr>
        <p:spPr>
          <a:xfrm>
            <a:off x="6054575" y="2907200"/>
            <a:ext cx="2667000" cy="193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Любое логическое выражение имеет одно из двух значений:</a:t>
            </a:r>
          </a:p>
          <a:p>
            <a:pPr lvl="0">
              <a:spcBef>
                <a:spcPts val="0"/>
              </a:spcBef>
              <a:buNone/>
            </a:pPr>
            <a:endParaRPr sz="1800"/>
          </a:p>
          <a:p>
            <a:pPr marL="457200" lvl="0" indent="-342900" rtl="0">
              <a:spcBef>
                <a:spcPts val="0"/>
              </a:spcBef>
              <a:buSzPct val="100000"/>
              <a:buChar char="●"/>
            </a:pPr>
            <a:r>
              <a:rPr lang="en" sz="1800"/>
              <a:t>True</a:t>
            </a:r>
          </a:p>
          <a:p>
            <a:pPr marL="457200" lvl="0" indent="-342900">
              <a:spcBef>
                <a:spcPts val="0"/>
              </a:spcBef>
              <a:buSzPct val="100000"/>
              <a:buChar char="●"/>
            </a:pPr>
            <a:r>
              <a:rPr lang="en" sz="1800"/>
              <a:t>False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Синтаксис Python. Оператор ветвления.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588025" y="1209275"/>
            <a:ext cx="5574300" cy="3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s = </a:t>
            </a:r>
            <a:r>
              <a:rPr lang="en" sz="18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"Волшебный мир python"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"python"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 b="1"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s: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800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8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"Что-то про питон"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elif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"c++"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 b="1"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s: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800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8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"Что-то про C++"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800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8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"Непонятно что"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endParaRPr sz="18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4" name="Shape 224"/>
          <p:cNvSpPr txBox="1"/>
          <p:nvPr/>
        </p:nvSpPr>
        <p:spPr>
          <a:xfrm>
            <a:off x="5358875" y="1600175"/>
            <a:ext cx="3288300" cy="294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Оператор сравнения </a:t>
            </a:r>
            <a:r>
              <a:rPr lang="en" sz="1800" b="1"/>
              <a:t>in</a:t>
            </a:r>
            <a:r>
              <a:rPr lang="en" sz="1800"/>
              <a:t> определяет вхождение левого аргумента в правый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Представимся</a:t>
            </a:r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25" y="799825"/>
            <a:ext cx="1175375" cy="117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225" y="3814325"/>
            <a:ext cx="1175374" cy="117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3836" y="3809536"/>
            <a:ext cx="1175374" cy="117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222" y="2307075"/>
            <a:ext cx="1175375" cy="117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93825" y="804625"/>
            <a:ext cx="1175374" cy="117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93825" y="2307075"/>
            <a:ext cx="1175374" cy="117537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/>
        </p:nvSpPr>
        <p:spPr>
          <a:xfrm>
            <a:off x="1793300" y="804625"/>
            <a:ext cx="2510400" cy="117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600" b="1"/>
              <a:t>Юрий Евгеньевич Гапанюк</a:t>
            </a:r>
          </a:p>
          <a:p>
            <a:pPr lvl="0">
              <a:spcBef>
                <a:spcPts val="0"/>
              </a:spcBef>
              <a:buNone/>
            </a:pPr>
            <a:r>
              <a:rPr lang="en" sz="1600" i="1"/>
              <a:t>МГТУ им. Н.Э. Баумана</a:t>
            </a:r>
          </a:p>
        </p:txBody>
      </p:sp>
      <p:sp>
        <p:nvSpPr>
          <p:cNvPr id="81" name="Shape 81"/>
          <p:cNvSpPr txBox="1"/>
          <p:nvPr/>
        </p:nvSpPr>
        <p:spPr>
          <a:xfrm>
            <a:off x="1818512" y="2307062"/>
            <a:ext cx="2510400" cy="117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/>
              <a:t>Игорь Латкин</a:t>
            </a:r>
          </a:p>
          <a:p>
            <a:pPr lv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r>
              <a:rPr lang="en" sz="1600" i="1"/>
              <a:t>Mail.Ru Group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1818500" y="3809512"/>
            <a:ext cx="2510400" cy="117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/>
              <a:t>Алексей Леонтьев</a:t>
            </a:r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r>
              <a:rPr lang="en" sz="1600" i="1"/>
              <a:t>Mail.Ru Group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x="5859325" y="804612"/>
            <a:ext cx="2510400" cy="117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/>
              <a:t>Дмитрий Рубцов</a:t>
            </a:r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r>
              <a:rPr lang="en" sz="1600" i="1"/>
              <a:t>Yandex</a:t>
            </a:r>
          </a:p>
        </p:txBody>
      </p:sp>
      <p:sp>
        <p:nvSpPr>
          <p:cNvPr id="84" name="Shape 84"/>
          <p:cNvSpPr txBox="1"/>
          <p:nvPr/>
        </p:nvSpPr>
        <p:spPr>
          <a:xfrm>
            <a:off x="5834100" y="2307050"/>
            <a:ext cx="2510400" cy="117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/>
              <a:t>Александр Опрышко</a:t>
            </a:r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r>
              <a:rPr lang="en" sz="1600" i="1"/>
              <a:t>Mail.Ru Group</a:t>
            </a:r>
          </a:p>
        </p:txBody>
      </p:sp>
      <p:sp>
        <p:nvSpPr>
          <p:cNvPr id="85" name="Shape 85"/>
          <p:cNvSpPr txBox="1"/>
          <p:nvPr/>
        </p:nvSpPr>
        <p:spPr>
          <a:xfrm>
            <a:off x="5859325" y="3809462"/>
            <a:ext cx="2510400" cy="117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/>
              <a:t>Сергей Чернобровкин</a:t>
            </a:r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r>
              <a:rPr lang="en" sz="1600" i="1"/>
              <a:t>KTS Studio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Синтаксис Python</a:t>
            </a:r>
          </a:p>
        </p:txBody>
      </p:sp>
      <p:sp>
        <p:nvSpPr>
          <p:cNvPr id="230" name="Shape 230"/>
          <p:cNvSpPr txBox="1"/>
          <p:nvPr/>
        </p:nvSpPr>
        <p:spPr>
          <a:xfrm>
            <a:off x="289900" y="886250"/>
            <a:ext cx="4389900" cy="411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expression: </a:t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pass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elif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expression: </a:t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pass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pass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i </a:t>
            </a: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007020"/>
                </a:solidFill>
                <a:latin typeface="Roboto Mono"/>
                <a:ea typeface="Roboto Mono"/>
                <a:cs typeface="Roboto Mono"/>
                <a:sym typeface="Roboto Mono"/>
              </a:rPr>
              <a:t>range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(i)</a:t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007020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'hello'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time.sleep(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b="1">
                <a:solidFill>
                  <a:srgbClr val="0066BB"/>
                </a:solidFill>
                <a:latin typeface="Roboto Mono"/>
                <a:ea typeface="Roboto Mono"/>
                <a:cs typeface="Roboto Mono"/>
                <a:sym typeface="Roboto Mono"/>
              </a:rPr>
              <a:t>f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(x):</a:t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pass</a:t>
            </a: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endParaRPr b="1">
              <a:solidFill>
                <a:srgbClr val="0088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1" name="Shape 231"/>
          <p:cNvSpPr txBox="1"/>
          <p:nvPr/>
        </p:nvSpPr>
        <p:spPr>
          <a:xfrm>
            <a:off x="4207575" y="919375"/>
            <a:ext cx="4538700" cy="365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Группа выражений может быть объединена в блок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Сложные выражения (напр., if, while, for, class, def) содержат заголовочную строку и блок.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Заголовочная строка (header line) завершается двоеточием (:).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Ключевое слово </a:t>
            </a:r>
            <a:r>
              <a:rPr lang="en" b="1"/>
              <a:t>pass</a:t>
            </a:r>
            <a:r>
              <a:rPr lang="en"/>
              <a:t> необходимо, чтобы завершить блок, в котором нет выражений.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Синтаксис Python. Функции.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2377050" y="1031250"/>
            <a:ext cx="4389900" cy="316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 b="1">
                <a:solidFill>
                  <a:srgbClr val="0066BB"/>
                </a:solidFill>
                <a:latin typeface="Roboto Mono"/>
                <a:ea typeface="Roboto Mono"/>
                <a:cs typeface="Roboto Mono"/>
                <a:sym typeface="Roboto Mono"/>
              </a:rPr>
              <a:t>f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(x, y):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z = x ** </a:t>
            </a:r>
            <a:r>
              <a:rPr lang="en" sz="1800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+ y ** </a:t>
            </a:r>
            <a:r>
              <a:rPr lang="en" sz="1800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800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z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lang="en" sz="18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endParaRPr sz="18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z = f(</a:t>
            </a:r>
            <a:r>
              <a:rPr lang="en" sz="1800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21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800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40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z = f(</a:t>
            </a:r>
            <a:r>
              <a:rPr lang="en" sz="1800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21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, y=</a:t>
            </a:r>
            <a:r>
              <a:rPr lang="en" sz="1800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40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z = f(x=</a:t>
            </a:r>
            <a:r>
              <a:rPr lang="en" sz="1800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21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, y=</a:t>
            </a:r>
            <a:r>
              <a:rPr lang="en" sz="1800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40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endParaRPr sz="18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endParaRPr sz="18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endParaRPr sz="1800" b="1">
              <a:solidFill>
                <a:srgbClr val="0088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Синтаксис Python</a:t>
            </a:r>
          </a:p>
        </p:txBody>
      </p:sp>
      <p:sp>
        <p:nvSpPr>
          <p:cNvPr id="243" name="Shape 243"/>
          <p:cNvSpPr txBox="1"/>
          <p:nvPr/>
        </p:nvSpPr>
        <p:spPr>
          <a:xfrm>
            <a:off x="289900" y="886250"/>
            <a:ext cx="4389900" cy="411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b="1">
                <a:solidFill>
                  <a:srgbClr val="0066BB"/>
                </a:solidFill>
                <a:latin typeface="Roboto Mono"/>
                <a:ea typeface="Roboto Mono"/>
                <a:cs typeface="Roboto Mono"/>
                <a:sym typeface="Roboto Mono"/>
              </a:rPr>
              <a:t>fib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(n):</a:t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n &lt;=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fib(n -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 + fib(n -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endParaRPr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endParaRPr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n1 = fib(1)  # = 1</a:t>
            </a: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n10 = fib(10)  # = 55</a:t>
            </a: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endParaRPr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endParaRPr b="1">
              <a:solidFill>
                <a:srgbClr val="0088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4" name="Shape 244"/>
          <p:cNvSpPr txBox="1"/>
          <p:nvPr/>
        </p:nvSpPr>
        <p:spPr>
          <a:xfrm>
            <a:off x="4207575" y="919375"/>
            <a:ext cx="4538700" cy="365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Объявление функций начинается с ключевого слова </a:t>
            </a:r>
            <a:r>
              <a:rPr lang="en" b="1"/>
              <a:t>def</a:t>
            </a:r>
            <a:r>
              <a:rPr lang="en"/>
              <a:t>.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Т.к. объявления типов в Python нет, то и аргументы функций объявляются просто именами.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Значение из функции возвращается с помощью </a:t>
            </a:r>
            <a:r>
              <a:rPr lang="en" b="1"/>
              <a:t>return</a:t>
            </a:r>
            <a:r>
              <a:rPr lang="en"/>
              <a:t>.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Функция может вызывать сама себя (рекурсия).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Вызвать функцию можно либо просто передав аргументы позиционно, либо по их именам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Типы данных Python</a:t>
            </a:r>
          </a:p>
        </p:txBody>
      </p:sp>
      <p:sp>
        <p:nvSpPr>
          <p:cNvPr id="250" name="Shape 250"/>
          <p:cNvSpPr txBox="1"/>
          <p:nvPr/>
        </p:nvSpPr>
        <p:spPr>
          <a:xfrm>
            <a:off x="438975" y="795125"/>
            <a:ext cx="7686300" cy="389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Python поддерживает следующие простые типы данных: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Целочисленные (любой точности) - int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/>
              <a:t>a = 12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/>
              <a:t>b = 10002332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/>
              <a:t>c = 230948329482394792834798237498324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Числа с плавающей запятой с двойной точностью - float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/>
              <a:t>f2 = 3123.784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/>
              <a:t>f3 = 12e234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Строки (юникодные) - str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/>
              <a:t>a = “привет”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Массив байт - bytes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/>
              <a:t>&gt;&gt;&gt; b = bytes("привет", encoding="utf-8")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/>
              <a:t>&gt;&gt;&gt; b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/>
              <a:t>B'\xd0\xbf\xd1\x80\xd0\xb8\xd0\xb2\xd0\xb5\xd1\x82'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Булевый тип - bool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/>
              <a:t>2 объекта: True и False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NoneType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/>
              <a:t>Единственный объект этого типа – None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Поддерживаемые операторы</a:t>
            </a:r>
          </a:p>
        </p:txBody>
      </p:sp>
      <p:sp>
        <p:nvSpPr>
          <p:cNvPr id="256" name="Shape 256"/>
          <p:cNvSpPr txBox="1"/>
          <p:nvPr/>
        </p:nvSpPr>
        <p:spPr>
          <a:xfrm>
            <a:off x="405850" y="844825"/>
            <a:ext cx="3826500" cy="378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i="1"/>
              <a:t>Арифметические операторы:</a:t>
            </a:r>
            <a:r>
              <a:rPr lang="en" sz="1800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/>
              <a:t>+   -   *   /    %    **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a =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12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+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15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b = a -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120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-105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c = </a:t>
            </a:r>
            <a:r>
              <a:rPr lang="en" b="1">
                <a:solidFill>
                  <a:srgbClr val="6600EE"/>
                </a:solidFill>
                <a:latin typeface="Roboto Mono"/>
                <a:ea typeface="Roboto Mono"/>
                <a:cs typeface="Roboto Mono"/>
                <a:sym typeface="Roboto Mono"/>
              </a:rPr>
              <a:t>12.1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*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48.4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d =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12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/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3.0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mod =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123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%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1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kb =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**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1024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 sz="1800" i="1"/>
              <a:t>Битовые операторы:</a:t>
            </a:r>
            <a:r>
              <a:rPr lang="en" sz="1800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/>
              <a:t>&amp;</a:t>
            </a:r>
            <a:r>
              <a:rPr lang="en"/>
              <a:t> (И)   </a:t>
            </a:r>
            <a:r>
              <a:rPr lang="en" b="1"/>
              <a:t>|</a:t>
            </a:r>
            <a:r>
              <a:rPr lang="en"/>
              <a:t> (ИЛИ)   </a:t>
            </a:r>
            <a:r>
              <a:rPr lang="en" b="1"/>
              <a:t>~</a:t>
            </a:r>
            <a:r>
              <a:rPr lang="en"/>
              <a:t> (НЕ)   </a:t>
            </a:r>
            <a:r>
              <a:rPr lang="en" b="1"/>
              <a:t>^</a:t>
            </a:r>
            <a:r>
              <a:rPr lang="en"/>
              <a:t> (ИСКЛ. ИЛИ)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4514025" y="844825"/>
            <a:ext cx="46299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i="1"/>
              <a:t>Логические операторы:</a:t>
            </a:r>
            <a:r>
              <a:rPr lang="en" sz="1800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n" b="1"/>
              <a:t>and</a:t>
            </a:r>
            <a:r>
              <a:rPr lang="en"/>
              <a:t>, </a:t>
            </a:r>
            <a:r>
              <a:rPr lang="en" b="1"/>
              <a:t>or</a:t>
            </a:r>
            <a:r>
              <a:rPr lang="en"/>
              <a:t>, </a:t>
            </a:r>
            <a:r>
              <a:rPr lang="en" b="1"/>
              <a:t>not</a:t>
            </a:r>
          </a:p>
          <a:p>
            <a:pPr lvl="0" rtl="0">
              <a:spcBef>
                <a:spcPts val="0"/>
              </a:spcBef>
              <a:buNone/>
            </a:pPr>
            <a:endParaRPr sz="1800" b="1"/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x =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14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b1 = x &gt;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x &lt;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20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True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b2 = x &lt;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or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x &gt;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20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False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b3 = (x %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 ==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False</a:t>
            </a:r>
          </a:p>
          <a:p>
            <a:pPr lvl="0" rtl="0">
              <a:spcBef>
                <a:spcPts val="0"/>
              </a:spcBef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Массивы Python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223625" y="1432025"/>
            <a:ext cx="4712700" cy="386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arr1 = []     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Объявили пустой массив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arr2 = </a:t>
            </a:r>
            <a:r>
              <a:rPr lang="en">
                <a:solidFill>
                  <a:srgbClr val="007020"/>
                </a:solidFill>
                <a:latin typeface="Roboto Mono"/>
                <a:ea typeface="Roboto Mono"/>
                <a:cs typeface="Roboto Mono"/>
                <a:sym typeface="Roboto Mono"/>
              </a:rPr>
              <a:t>list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() 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То же самое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arr1.append(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Добавили в конец 1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arr1.append(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Добавили в конец 2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(arr1)   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--&gt; [1, 2]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007020"/>
                </a:solidFill>
                <a:latin typeface="Roboto Mono"/>
                <a:ea typeface="Roboto Mono"/>
                <a:cs typeface="Roboto Mono"/>
                <a:sym typeface="Roboto Mono"/>
              </a:rPr>
              <a:t>len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(arr1)     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Размер массива (2)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007020"/>
                </a:solidFill>
                <a:latin typeface="Roboto Mono"/>
                <a:ea typeface="Roboto Mono"/>
                <a:cs typeface="Roboto Mono"/>
                <a:sym typeface="Roboto Mono"/>
              </a:rPr>
              <a:t>len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(arr2)     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Размер массива (0)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arr2.append(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lang="en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arr3 = arr1 + arr2 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Объединение массивов</a:t>
            </a: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endParaRPr>
              <a:solidFill>
                <a:srgbClr val="88888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4" name="Shape 264"/>
          <p:cNvSpPr txBox="1"/>
          <p:nvPr/>
        </p:nvSpPr>
        <p:spPr>
          <a:xfrm>
            <a:off x="629475" y="728825"/>
            <a:ext cx="7305300" cy="55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Массивы – структура данных, представляющая собой непрерывную область памяти, поддерживающая динамическое добавление и удаление элементов.</a:t>
            </a:r>
          </a:p>
        </p:txBody>
      </p:sp>
      <p:sp>
        <p:nvSpPr>
          <p:cNvPr id="265" name="Shape 265"/>
          <p:cNvSpPr txBox="1"/>
          <p:nvPr/>
        </p:nvSpPr>
        <p:spPr>
          <a:xfrm>
            <a:off x="4886725" y="1341775"/>
            <a:ext cx="41331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arr1.remove(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Удаление первого вхождения элемента со значением 2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arr1.pop(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Удаление элемента с индексом 0</a:t>
            </a: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endParaRPr>
              <a:solidFill>
                <a:srgbClr val="88888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arr1)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Проверить, содержится ли элемент со значением 2 в массиве</a:t>
            </a: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endParaRPr>
              <a:solidFill>
                <a:srgbClr val="88888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Синтаксис Python. Оператор цикла for.</a:t>
            </a:r>
          </a:p>
        </p:txBody>
      </p:sp>
      <p:sp>
        <p:nvSpPr>
          <p:cNvPr id="271" name="Shape 271"/>
          <p:cNvSpPr txBox="1"/>
          <p:nvPr/>
        </p:nvSpPr>
        <p:spPr>
          <a:xfrm>
            <a:off x="1134700" y="1484250"/>
            <a:ext cx="5574300" cy="195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 sz="2400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24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n </a:t>
            </a:r>
            <a:r>
              <a:rPr lang="en" sz="2400" b="1"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24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400">
                <a:solidFill>
                  <a:srgbClr val="007020"/>
                </a:solidFill>
                <a:latin typeface="Roboto Mono"/>
                <a:ea typeface="Roboto Mono"/>
                <a:cs typeface="Roboto Mono"/>
                <a:sym typeface="Roboto Mono"/>
              </a:rPr>
              <a:t>arr1</a:t>
            </a:r>
            <a:r>
              <a:rPr lang="en" sz="24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br>
              <a:rPr lang="en" sz="24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24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n2 = n * </a:t>
            </a:r>
            <a:r>
              <a:rPr lang="en" sz="2400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24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 sz="24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24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2400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24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(n2)</a:t>
            </a: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endParaRPr sz="24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2" name="Shape 272"/>
          <p:cNvSpPr txBox="1"/>
          <p:nvPr/>
        </p:nvSpPr>
        <p:spPr>
          <a:xfrm>
            <a:off x="5425125" y="1721100"/>
            <a:ext cx="3288300" cy="231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Здесь оператор </a:t>
            </a:r>
            <a:r>
              <a:rPr lang="en" sz="1800" b="1"/>
              <a:t>in</a:t>
            </a:r>
            <a:r>
              <a:rPr lang="en" sz="1800"/>
              <a:t> используется для итерации по массиву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Синтаксис Python. Оператор цикла for.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1002250" y="1971225"/>
            <a:ext cx="6601200" cy="221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800">
                <a:solidFill>
                  <a:srgbClr val="007020"/>
                </a:solidFill>
                <a:latin typeface="Roboto Mono"/>
                <a:ea typeface="Roboto Mono"/>
                <a:cs typeface="Roboto Mono"/>
                <a:sym typeface="Roboto Mono"/>
              </a:rPr>
              <a:t>list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800">
                <a:solidFill>
                  <a:srgbClr val="007020"/>
                </a:solidFill>
                <a:latin typeface="Roboto Mono"/>
                <a:ea typeface="Roboto Mono"/>
                <a:cs typeface="Roboto Mono"/>
                <a:sym typeface="Roboto Mono"/>
              </a:rPr>
              <a:t>range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800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)))  </a:t>
            </a:r>
            <a:r>
              <a:rPr lang="en" sz="1800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--&gt; [0, 1, 2, 3, 4]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800">
                <a:solidFill>
                  <a:srgbClr val="007020"/>
                </a:solidFill>
                <a:latin typeface="Roboto Mono"/>
                <a:ea typeface="Roboto Mono"/>
                <a:cs typeface="Roboto Mono"/>
                <a:sym typeface="Roboto Mono"/>
              </a:rPr>
              <a:t>list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800">
                <a:solidFill>
                  <a:srgbClr val="007020"/>
                </a:solidFill>
                <a:latin typeface="Roboto Mono"/>
                <a:ea typeface="Roboto Mono"/>
                <a:cs typeface="Roboto Mono"/>
                <a:sym typeface="Roboto Mono"/>
              </a:rPr>
              <a:t>range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800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)))  </a:t>
            </a:r>
            <a:r>
              <a:rPr lang="en" sz="1800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--&gt; [0]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800">
                <a:solidFill>
                  <a:srgbClr val="007020"/>
                </a:solidFill>
                <a:latin typeface="Roboto Mono"/>
                <a:ea typeface="Roboto Mono"/>
                <a:cs typeface="Roboto Mono"/>
                <a:sym typeface="Roboto Mono"/>
              </a:rPr>
              <a:t>list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800">
                <a:solidFill>
                  <a:srgbClr val="007020"/>
                </a:solidFill>
                <a:latin typeface="Roboto Mono"/>
                <a:ea typeface="Roboto Mono"/>
                <a:cs typeface="Roboto Mono"/>
                <a:sym typeface="Roboto Mono"/>
              </a:rPr>
              <a:t>range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800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)))  </a:t>
            </a:r>
            <a:r>
              <a:rPr lang="en" sz="1800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--&gt; []</a:t>
            </a: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endParaRPr sz="1800" b="1">
              <a:solidFill>
                <a:srgbClr val="0088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9" name="Shape 279"/>
          <p:cNvSpPr txBox="1"/>
          <p:nvPr/>
        </p:nvSpPr>
        <p:spPr>
          <a:xfrm>
            <a:off x="773650" y="1333525"/>
            <a:ext cx="6771900" cy="46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range – функция для генерации массива заданного размера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916900" y="4182825"/>
            <a:ext cx="6771900" cy="46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Зачем нужен list() вокруг range объясним через лекцию.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Массивы Python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1007125" y="1028800"/>
            <a:ext cx="7747500" cy="380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Пройтись по элементам массива (способ №1)</a:t>
            </a: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600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el </a:t>
            </a:r>
            <a:r>
              <a:rPr lang="en" sz="1600" b="1"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arr1:</a:t>
            </a:r>
            <a:b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600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(el)  </a:t>
            </a:r>
            <a:r>
              <a:rPr lang="en" sz="1600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напечатает все элементы</a:t>
            </a: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600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Пройтись по элементам массива (способ №2)</a:t>
            </a: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600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i </a:t>
            </a:r>
            <a:r>
              <a:rPr lang="en" sz="1600" b="1"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rgbClr val="007020"/>
                </a:solidFill>
                <a:latin typeface="Roboto Mono"/>
                <a:ea typeface="Roboto Mono"/>
                <a:cs typeface="Roboto Mono"/>
                <a:sym typeface="Roboto Mono"/>
              </a:rPr>
              <a:t>range</a:t>
            </a: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600">
                <a:solidFill>
                  <a:srgbClr val="007020"/>
                </a:solidFill>
                <a:latin typeface="Roboto Mono"/>
                <a:ea typeface="Roboto Mono"/>
                <a:cs typeface="Roboto Mono"/>
                <a:sym typeface="Roboto Mono"/>
              </a:rPr>
              <a:t>len</a:t>
            </a: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(arr1)):</a:t>
            </a:r>
            <a:b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600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(i, arr1[i])  </a:t>
            </a:r>
            <a:r>
              <a:rPr lang="en" sz="1600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напечатает все элементы и их индексы</a:t>
            </a: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600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Пройтись по элементам массива (способ №3)</a:t>
            </a: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600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i, el </a:t>
            </a:r>
            <a:r>
              <a:rPr lang="en" sz="1600" b="1"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rgbClr val="007020"/>
                </a:solidFill>
                <a:latin typeface="Roboto Mono"/>
                <a:ea typeface="Roboto Mono"/>
                <a:cs typeface="Roboto Mono"/>
                <a:sym typeface="Roboto Mono"/>
              </a:rPr>
              <a:t>enumerate</a:t>
            </a: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(arr1):</a:t>
            </a:r>
            <a:b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600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(i, el)  </a:t>
            </a:r>
            <a:r>
              <a:rPr lang="en" sz="1600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напечатает все элементы и их индексы</a:t>
            </a: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endParaRPr sz="16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Кортежи Python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629475" y="1279625"/>
            <a:ext cx="8100300" cy="364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t1 = ()     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Объявили пустой кортеж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t2 = </a:t>
            </a:r>
            <a:r>
              <a:rPr lang="en">
                <a:solidFill>
                  <a:srgbClr val="007020"/>
                </a:solidFill>
                <a:latin typeface="Roboto Mono"/>
                <a:ea typeface="Roboto Mono"/>
                <a:cs typeface="Roboto Mono"/>
                <a:sym typeface="Roboto Mono"/>
              </a:rPr>
              <a:t>tuple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() 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То же самое</a:t>
            </a: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t1 = (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007020"/>
                </a:solidFill>
                <a:latin typeface="Roboto Mono"/>
                <a:ea typeface="Roboto Mono"/>
                <a:cs typeface="Roboto Mono"/>
                <a:sym typeface="Roboto Mono"/>
              </a:rPr>
              <a:t>len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(t1)     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Размер кортежа (3)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007020"/>
                </a:solidFill>
                <a:latin typeface="Roboto Mono"/>
                <a:ea typeface="Roboto Mono"/>
                <a:cs typeface="Roboto Mono"/>
                <a:sym typeface="Roboto Mono"/>
              </a:rPr>
              <a:t>len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(t2)     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Размер кортежа (0)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t3 = t1 + t2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Объединение кортежей</a:t>
            </a: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 sz="1100">
                <a:solidFill>
                  <a:srgbClr val="333333"/>
                </a:solidFill>
              </a:rPr>
              <a:t/>
            </a:r>
            <a:br>
              <a:rPr lang="en" sz="1100">
                <a:solidFill>
                  <a:srgbClr val="333333"/>
                </a:solidFill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t4 = (</a:t>
            </a:r>
            <a:r>
              <a:rPr lang="en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"ninja"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,)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Кортеж из одного элемента</a:t>
            </a: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endParaRPr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3" name="Shape 293"/>
          <p:cNvSpPr txBox="1"/>
          <p:nvPr/>
        </p:nvSpPr>
        <p:spPr>
          <a:xfrm>
            <a:off x="629475" y="728825"/>
            <a:ext cx="7305300" cy="55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Кортежи – неизменяемые массивы. Нельзя ни добавить, ни удалить элементы из кортежа.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Представимся</a:t>
            </a:r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118" y="1186525"/>
            <a:ext cx="1175375" cy="118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125" y="3151799"/>
            <a:ext cx="1175374" cy="117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8725" y="3151799"/>
            <a:ext cx="1175375" cy="117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8725" y="1188925"/>
            <a:ext cx="1175375" cy="11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/>
        </p:nvSpPr>
        <p:spPr>
          <a:xfrm>
            <a:off x="2203400" y="1188900"/>
            <a:ext cx="2510400" cy="117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/>
              <a:t>Максим Павлов</a:t>
            </a:r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r>
              <a:rPr lang="en" sz="1600" i="1"/>
              <a:t>KTS Studio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2203400" y="3151775"/>
            <a:ext cx="2510400" cy="117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/>
              <a:t>Илья Абашин</a:t>
            </a:r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r>
              <a:rPr lang="en" sz="1600" i="1"/>
              <a:t>Cisco Systems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6219012" y="1188887"/>
            <a:ext cx="2510400" cy="117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/>
              <a:t>Максим Мялкин</a:t>
            </a:r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r>
              <a:rPr lang="en" sz="1600" i="1"/>
              <a:t>Mail.Ru Group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6219012" y="3151762"/>
            <a:ext cx="2510400" cy="117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/>
              <a:t>Григорий Ожегов</a:t>
            </a:r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r>
              <a:rPr lang="en" sz="1600" i="1"/>
              <a:t>KTS Studio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Словари Python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403050" y="728825"/>
            <a:ext cx="8424600" cy="55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Словарь - структура данных, отображающая одни объекты </a:t>
            </a:r>
            <a:r>
              <a:rPr lang="en" b="1" i="1"/>
              <a:t>(ключи) </a:t>
            </a:r>
            <a:r>
              <a:rPr lang="en"/>
              <a:t>в другие</a:t>
            </a:r>
            <a:r>
              <a:rPr lang="en" b="1" i="1"/>
              <a:t> (значения)</a:t>
            </a:r>
          </a:p>
        </p:txBody>
      </p:sp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2664" y="1205075"/>
            <a:ext cx="5415771" cy="386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Словари Python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356125" y="1080850"/>
            <a:ext cx="4505700" cy="364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d1 = {</a:t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'doctor'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'Gregory House'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'pilot'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'Anakin Skywalker'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'wizard'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'Gandalf The White'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(d1[</a:t>
            </a:r>
            <a:r>
              <a:rPr lang="en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'doctor'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])</a:t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(d1[</a:t>
            </a:r>
            <a:r>
              <a:rPr lang="en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'pilot'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])</a:t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(d1[</a:t>
            </a:r>
            <a:r>
              <a:rPr lang="en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'president'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])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--&gt; KeyError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(d1.get(</a:t>
            </a:r>
            <a:r>
              <a:rPr lang="en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'president'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))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--&gt; None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d1[</a:t>
            </a:r>
            <a:r>
              <a:rPr lang="en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'president'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r>
              <a:rPr lang="en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'Bill Gates'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(d1[</a:t>
            </a:r>
            <a:r>
              <a:rPr lang="en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'president'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])</a:t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del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d1[</a:t>
            </a:r>
            <a:r>
              <a:rPr lang="en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'doctor'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]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Удаление элемента</a:t>
            </a: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endParaRPr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7" name="Shape 307"/>
          <p:cNvSpPr txBox="1"/>
          <p:nvPr/>
        </p:nvSpPr>
        <p:spPr>
          <a:xfrm>
            <a:off x="4895025" y="749575"/>
            <a:ext cx="41496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007020"/>
                </a:solidFill>
                <a:latin typeface="Roboto Mono"/>
                <a:ea typeface="Roboto Mono"/>
                <a:cs typeface="Roboto Mono"/>
                <a:sym typeface="Roboto Mono"/>
              </a:rPr>
              <a:t>len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(d1))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Число ключей в словаре</a:t>
            </a: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(d1.keys())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--&gt; ['president', 'wizard', 'pilot']</a:t>
            </a: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(d1.values())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--&gt; ['</a:t>
            </a:r>
            <a:r>
              <a:rPr lang="en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Bill Gates'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, 'Gandalf The White', 'Anakin Skywalker']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Словари Python</a:t>
            </a:r>
          </a:p>
        </p:txBody>
      </p:sp>
      <p:sp>
        <p:nvSpPr>
          <p:cNvPr id="313" name="Shape 313"/>
          <p:cNvSpPr txBox="1"/>
          <p:nvPr/>
        </p:nvSpPr>
        <p:spPr>
          <a:xfrm>
            <a:off x="1863600" y="1071750"/>
            <a:ext cx="49116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Пройтись по словарю (Способ №1)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key </a:t>
            </a: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d1:</a:t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(key, d1[key])</a:t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Пройтись по словарю (Способ №2)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key </a:t>
            </a: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d1.keys():</a:t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(key, d1[key])</a:t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Пройтись по словарю (Способ №3)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key, value </a:t>
            </a: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d1.items():</a:t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b="1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(key, value)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Множества Python</a:t>
            </a:r>
          </a:p>
        </p:txBody>
      </p:sp>
      <p:sp>
        <p:nvSpPr>
          <p:cNvPr id="319" name="Shape 319"/>
          <p:cNvSpPr txBox="1"/>
          <p:nvPr/>
        </p:nvSpPr>
        <p:spPr>
          <a:xfrm>
            <a:off x="142500" y="704025"/>
            <a:ext cx="8738100" cy="38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Множество – структура данных, содержащая в себе неповторяющиеся элементы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1596000" y="1474300"/>
            <a:ext cx="5831100" cy="314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s1 = </a:t>
            </a:r>
            <a:r>
              <a:rPr lang="en">
                <a:solidFill>
                  <a:srgbClr val="007020"/>
                </a:solidFill>
                <a:latin typeface="Roboto Mono"/>
                <a:ea typeface="Roboto Mono"/>
                <a:cs typeface="Roboto Mono"/>
                <a:sym typeface="Roboto Mono"/>
              </a:rPr>
              <a:t>set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()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Создание пустого множества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s2 = {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101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1220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231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s3 = </a:t>
            </a:r>
            <a:r>
              <a:rPr lang="en">
                <a:solidFill>
                  <a:srgbClr val="007020"/>
                </a:solidFill>
                <a:latin typeface="Roboto Mono"/>
                <a:ea typeface="Roboto Mono"/>
                <a:cs typeface="Roboto Mono"/>
                <a:sym typeface="Roboto Mono"/>
              </a:rPr>
              <a:t>set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([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])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== {1, 2, 3, 4}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s4 = {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6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s3.add(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Добавить элемент в множество</a:t>
            </a: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s3.remove(</a:t>
            </a:r>
            <a:r>
              <a:rPr lang="en" b="1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Удалить элемент из множества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s3 &amp; s4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Пересечение: {2, 3}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s3 | s4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Объединение: {1, 2, 3, 4, 6, 7}</a:t>
            </a: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s3 ^ s4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XOR: {1, 4, 6, 7}</a:t>
            </a: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r>
              <a:rPr lang="en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s1 - s2  </a:t>
            </a:r>
            <a:r>
              <a:rPr lang="en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Разность: {1, 4}</a:t>
            </a:r>
          </a:p>
          <a:p>
            <a:pPr lvl="0" rtl="0">
              <a:lnSpc>
                <a:spcPct val="110795"/>
              </a:lnSpc>
              <a:spcBef>
                <a:spcPts val="0"/>
              </a:spcBef>
              <a:buNone/>
            </a:pPr>
            <a:endParaRPr>
              <a:solidFill>
                <a:srgbClr val="88888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Типы данных Python. Резюме.</a:t>
            </a:r>
          </a:p>
        </p:txBody>
      </p:sp>
      <p:sp>
        <p:nvSpPr>
          <p:cNvPr id="326" name="Shape 326"/>
          <p:cNvSpPr txBox="1"/>
          <p:nvPr/>
        </p:nvSpPr>
        <p:spPr>
          <a:xfrm>
            <a:off x="438975" y="919375"/>
            <a:ext cx="7686300" cy="389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Python поддерживает следующие сложные типы данных: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Массивы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/>
              <a:t>a = [1, 2, 3]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/>
              <a:t>b = [“hi”, “hello”, “good morning”]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/>
              <a:t>c = [12, “soon”, 42, [1, 2, 3]]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Кортежы (неизменяемые массивы)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/>
              <a:t>a = (1, 2, 3)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/>
              <a:t>b = (“hi”, “hello”, “good morning”)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/>
              <a:t>c = (12, “soon”, 42, [1, 2, 3])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/>
              <a:t>d = ()  # пустой кортеж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/>
              <a:t>e = (12, ) # кортеж из одного элемента (внимание на запятую)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</a:pPr>
            <a:r>
              <a:rPr lang="en"/>
              <a:t>Словари</a:t>
            </a:r>
          </a:p>
          <a:p>
            <a: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○"/>
            </a:pPr>
            <a:r>
              <a:rPr lang="en"/>
              <a:t>d = { ‘a’: 1, ‘b’: 2, ‘c’: 3 }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●"/>
            </a:pPr>
            <a:r>
              <a:rPr lang="en"/>
              <a:t>Множества</a:t>
            </a:r>
          </a:p>
          <a:p>
            <a: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○"/>
            </a:pPr>
            <a:r>
              <a:rPr lang="en"/>
              <a:t>s1 = { ‘a’, ‘b’, ‘c’ }</a:t>
            </a:r>
          </a:p>
          <a:p>
            <a: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○"/>
            </a:pPr>
            <a:r>
              <a:rPr lang="en"/>
              <a:t>s2 = set([‘a’, ‘b’, ‘c’, ‘a’, ‘d’])  # == {‘a’, ‘b’, ‘c’, ‘d’}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Как это использовать?</a:t>
            </a:r>
          </a:p>
        </p:txBody>
      </p:sp>
      <p:sp>
        <p:nvSpPr>
          <p:cNvPr id="332" name="Shape 332"/>
          <p:cNvSpPr txBox="1"/>
          <p:nvPr/>
        </p:nvSpPr>
        <p:spPr>
          <a:xfrm>
            <a:off x="416100" y="1143000"/>
            <a:ext cx="8311800" cy="142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SzPct val="100000"/>
              <a:buChar char="●"/>
            </a:pPr>
            <a:r>
              <a:rPr lang="en" sz="1800"/>
              <a:t>Вариант1. Запустить python (python3) в интерактивном режиме</a:t>
            </a:r>
          </a:p>
        </p:txBody>
      </p:sp>
      <p:pic>
        <p:nvPicPr>
          <p:cNvPr id="333" name="Shape 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174" y="2082474"/>
            <a:ext cx="8567674" cy="1677824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Shape 334"/>
          <p:cNvSpPr txBox="1"/>
          <p:nvPr/>
        </p:nvSpPr>
        <p:spPr>
          <a:xfrm>
            <a:off x="2915450" y="4563700"/>
            <a:ext cx="3000000" cy="51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https://iu5team.github.io/iu5web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Как это использовать?</a:t>
            </a:r>
          </a:p>
        </p:txBody>
      </p:sp>
      <p:sp>
        <p:nvSpPr>
          <p:cNvPr id="340" name="Shape 340"/>
          <p:cNvSpPr txBox="1"/>
          <p:nvPr/>
        </p:nvSpPr>
        <p:spPr>
          <a:xfrm>
            <a:off x="563225" y="868900"/>
            <a:ext cx="8311800" cy="251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SzPct val="100000"/>
              <a:buChar char="●"/>
            </a:pPr>
            <a:r>
              <a:rPr lang="en" sz="1800"/>
              <a:t>Вариант 2. Запустить скрипт с написанным заранее кодом из файла с расширением .py (например, my_script.py)</a:t>
            </a:r>
          </a:p>
        </p:txBody>
      </p:sp>
      <p:pic>
        <p:nvPicPr>
          <p:cNvPr id="341" name="Shape 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5225" y="1658700"/>
            <a:ext cx="5269800" cy="224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Shape 3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32" y="4032557"/>
            <a:ext cx="7089850" cy="84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Где это писать?</a:t>
            </a:r>
          </a:p>
        </p:txBody>
      </p:sp>
      <p:sp>
        <p:nvSpPr>
          <p:cNvPr id="348" name="Shape 348"/>
          <p:cNvSpPr txBox="1"/>
          <p:nvPr/>
        </p:nvSpPr>
        <p:spPr>
          <a:xfrm>
            <a:off x="248475" y="803425"/>
            <a:ext cx="8075700" cy="234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Писать python-скрипты можно в любом текстовом редакторе (Блокнот тоже подойдет).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Однако, удобнее иметь подсветку синтаксиса и какие-то подсказки (простые или умные).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Для простого редактирования Python-скриптов подойдет редактор типа Sublime Text, Atom, vim.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Для комфортной работы и разработки мы будем использовать IDE PyCharm Professional.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                                        </a:t>
            </a:r>
          </a:p>
        </p:txBody>
      </p:sp>
      <p:pic>
        <p:nvPicPr>
          <p:cNvPr id="349" name="Shape 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700" y="2241275"/>
            <a:ext cx="678974" cy="6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Shape 3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4049" y="2266600"/>
            <a:ext cx="630950" cy="55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Shape 3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075" y="3188750"/>
            <a:ext cx="1505775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Shape 352"/>
          <p:cNvSpPr txBox="1"/>
          <p:nvPr/>
        </p:nvSpPr>
        <p:spPr>
          <a:xfrm>
            <a:off x="2244575" y="3238500"/>
            <a:ext cx="6543300" cy="158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Ссылка для скачивания –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https://www.jetbrains.com/pycharm/download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Для получения лицензии – </a:t>
            </a:r>
            <a:r>
              <a:rPr lang="en" u="sng">
                <a:solidFill>
                  <a:schemeClr val="hlink"/>
                </a:solidFill>
                <a:hlinkClick r:id="rId7"/>
              </a:rPr>
              <a:t>https://www.jetbrains.com/shop/eform/students</a:t>
            </a:r>
          </a:p>
        </p:txBody>
      </p:sp>
      <p:pic>
        <p:nvPicPr>
          <p:cNvPr id="353" name="Shape 353" descr="Unknown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44574" y="2266599"/>
            <a:ext cx="630949" cy="574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План лекций</a:t>
            </a:r>
          </a:p>
        </p:txBody>
      </p:sp>
      <p:sp>
        <p:nvSpPr>
          <p:cNvPr id="104" name="Shape 104"/>
          <p:cNvSpPr txBox="1"/>
          <p:nvPr/>
        </p:nvSpPr>
        <p:spPr>
          <a:xfrm>
            <a:off x="1757725" y="793100"/>
            <a:ext cx="4419900" cy="423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buSzPct val="1000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Вводная лекция</a:t>
            </a:r>
          </a:p>
          <a:p>
            <a:pPr marL="457200" lvl="0" indent="-330200" rtl="0">
              <a:spcBef>
                <a:spcPts val="0"/>
              </a:spcBef>
              <a:buSzPct val="1000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Когнитивные карты</a:t>
            </a:r>
          </a:p>
          <a:p>
            <a:pPr marL="457200" lvl="0" indent="-330200" rtl="0">
              <a:spcBef>
                <a:spcPts val="0"/>
              </a:spcBef>
              <a:buSzPct val="1000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Python. Основы</a:t>
            </a:r>
          </a:p>
          <a:p>
            <a:pPr marL="457200" lvl="0" indent="-330200" rtl="0">
              <a:spcBef>
                <a:spcPts val="0"/>
              </a:spcBef>
              <a:buSzPct val="1000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Python. ООП</a:t>
            </a:r>
          </a:p>
          <a:p>
            <a:pPr marL="457200" lvl="0" indent="-330200" rtl="0">
              <a:spcBef>
                <a:spcPts val="0"/>
              </a:spcBef>
              <a:buSzPct val="1000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Python. Функциональные возможности</a:t>
            </a:r>
          </a:p>
          <a:p>
            <a:pPr marL="457200" lvl="0" indent="-330200" rtl="0">
              <a:spcBef>
                <a:spcPts val="0"/>
              </a:spcBef>
              <a:buSzPct val="1000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Сеть. TCP, HTTP, DNS</a:t>
            </a:r>
          </a:p>
          <a:p>
            <a:pPr marL="457200" lvl="0" indent="-330200" rtl="0">
              <a:spcBef>
                <a:spcPts val="0"/>
              </a:spcBef>
              <a:buSzPct val="1000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HTML, CSS</a:t>
            </a:r>
          </a:p>
          <a:p>
            <a:pPr marL="457200" lvl="0" indent="-330200" rtl="0">
              <a:spcBef>
                <a:spcPts val="0"/>
              </a:spcBef>
              <a:buSzPct val="1000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Django. Введение</a:t>
            </a:r>
          </a:p>
          <a:p>
            <a:pPr marL="457200" lvl="0" indent="-330200" rtl="0">
              <a:spcBef>
                <a:spcPts val="0"/>
              </a:spcBef>
              <a:buSzPct val="1000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Django. Шаблонизация</a:t>
            </a:r>
          </a:p>
          <a:p>
            <a:pPr marL="457200" lvl="0" indent="-330200" rtl="0">
              <a:spcBef>
                <a:spcPts val="0"/>
              </a:spcBef>
              <a:buSzPct val="1000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Базы данных</a:t>
            </a:r>
          </a:p>
          <a:p>
            <a:pPr marL="457200" lvl="0" indent="-330200" rtl="0">
              <a:spcBef>
                <a:spcPts val="0"/>
              </a:spcBef>
              <a:buSzPct val="1000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Django. Модели</a:t>
            </a:r>
          </a:p>
          <a:p>
            <a:pPr marL="457200" lvl="0" indent="-330200" rtl="0">
              <a:spcBef>
                <a:spcPts val="0"/>
              </a:spcBef>
              <a:buSzPct val="1000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Django. Формы</a:t>
            </a:r>
          </a:p>
          <a:p>
            <a:pPr marL="457200" lvl="0" indent="-330200" rtl="0">
              <a:spcBef>
                <a:spcPts val="0"/>
              </a:spcBef>
              <a:buSzPct val="1000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Django. Авторизация</a:t>
            </a:r>
          </a:p>
          <a:p>
            <a:pPr marL="457200" lvl="0" indent="-330200" rtl="0">
              <a:spcBef>
                <a:spcPts val="0"/>
              </a:spcBef>
              <a:buSzPct val="1000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Javascript. Основы</a:t>
            </a:r>
          </a:p>
          <a:p>
            <a:pPr marL="457200" lvl="0" indent="-330200" rtl="0">
              <a:spcBef>
                <a:spcPts val="0"/>
              </a:spcBef>
              <a:buSzPct val="1000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Javascript. Асинхронность</a:t>
            </a:r>
          </a:p>
          <a:p>
            <a:pPr marL="457200" lvl="0" indent="-330200">
              <a:spcBef>
                <a:spcPts val="0"/>
              </a:spcBef>
              <a:buSzPct val="1000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Javascript. Фреймворки. Обзор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Работа в семестре и домашнее задание</a:t>
            </a:r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903550"/>
            <a:ext cx="5715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Мотивация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Скриптовые языки программирования</a:t>
            </a:r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50" y="831449"/>
            <a:ext cx="3400024" cy="143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1797" y="728822"/>
            <a:ext cx="2228025" cy="171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4025" y="774925"/>
            <a:ext cx="1568724" cy="6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4349" y="1906662"/>
            <a:ext cx="2498449" cy="124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55350" y="3468125"/>
            <a:ext cx="1506400" cy="15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0872" y="2817423"/>
            <a:ext cx="1960751" cy="196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45087" y="3468123"/>
            <a:ext cx="2752725" cy="137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95525" y="2513975"/>
            <a:ext cx="2265138" cy="81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Веб-проекты на Python</a:t>
            </a:r>
          </a:p>
        </p:txBody>
      </p:sp>
      <p:pic>
        <p:nvPicPr>
          <p:cNvPr id="134" name="Shape 134" descr="635946503189638341-239880403_pinterest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74" y="1357725"/>
            <a:ext cx="3092024" cy="136412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/>
        </p:nvSpPr>
        <p:spPr>
          <a:xfrm>
            <a:off x="512362" y="828025"/>
            <a:ext cx="2554200" cy="44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Python + Django Framework</a:t>
            </a:r>
          </a:p>
        </p:txBody>
      </p:sp>
      <p:pic>
        <p:nvPicPr>
          <p:cNvPr id="136" name="Shape 136" descr="instagram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350" y="2949375"/>
            <a:ext cx="2403874" cy="175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5113500" y="750325"/>
            <a:ext cx="2236800" cy="6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Используют Python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В основных проектах</a:t>
            </a:r>
          </a:p>
        </p:txBody>
      </p:sp>
      <p:pic>
        <p:nvPicPr>
          <p:cNvPr id="138" name="Shape 138" descr="fb_icon_325x325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5355" y="1484292"/>
            <a:ext cx="1364124" cy="136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 descr="dropbox-02-1024x102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8875" y="1383337"/>
            <a:ext cx="1566049" cy="156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 descr="5Obhonwa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24175" y="1484299"/>
            <a:ext cx="1364125" cy="13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 descr="jZ8XCjpCQWWZ5GLhbjRAufsw3JXePHUJVfEvMH3D055ghq0dyiSP3YxfSc_czPhtCLSO=w3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64387" y="2848425"/>
            <a:ext cx="1566050" cy="156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 descr="mailru_0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49837" y="3050350"/>
            <a:ext cx="1364125" cy="13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 descr="images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24174" y="3050349"/>
            <a:ext cx="1364124" cy="136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Вакансии на Python</a:t>
            </a:r>
          </a:p>
        </p:txBody>
      </p:sp>
      <p:pic>
        <p:nvPicPr>
          <p:cNvPr id="149" name="Shape 149" descr="Снимок экрана 2016-09-15 в 1.50.4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901" y="847437"/>
            <a:ext cx="2266025" cy="344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 descr="Снимок экрана 2016-09-15 в 1.54.1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1800" y="619050"/>
            <a:ext cx="6081148" cy="147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 descr="Снимок экрана 2016-09-15 в 1.54.4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1800" y="2047875"/>
            <a:ext cx="6081150" cy="160823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/>
        </p:nvSpPr>
        <p:spPr>
          <a:xfrm>
            <a:off x="2836575" y="3919425"/>
            <a:ext cx="6779400" cy="79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3" name="Shape 153"/>
          <p:cNvSpPr/>
          <p:nvPr/>
        </p:nvSpPr>
        <p:spPr>
          <a:xfrm>
            <a:off x="7677975" y="1590250"/>
            <a:ext cx="1118100" cy="505500"/>
          </a:xfrm>
          <a:prstGeom prst="ellipse">
            <a:avLst/>
          </a:prstGeom>
          <a:noFill/>
          <a:ln w="76200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4" name="Shape 154"/>
          <p:cNvSpPr/>
          <p:nvPr/>
        </p:nvSpPr>
        <p:spPr>
          <a:xfrm>
            <a:off x="7634850" y="3240375"/>
            <a:ext cx="1118100" cy="505500"/>
          </a:xfrm>
          <a:prstGeom prst="ellipse">
            <a:avLst/>
          </a:prstGeom>
          <a:noFill/>
          <a:ln w="76200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1084</Words>
  <Application>Microsoft Office PowerPoint</Application>
  <PresentationFormat>Экран (16:9)</PresentationFormat>
  <Paragraphs>239</Paragraphs>
  <Slides>37</Slides>
  <Notes>37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37</vt:i4>
      </vt:variant>
    </vt:vector>
  </HeadingPairs>
  <TitlesOfParts>
    <vt:vector size="38" baseType="lpstr">
      <vt:lpstr>material</vt:lpstr>
      <vt:lpstr>Python. Введение.</vt:lpstr>
      <vt:lpstr>Представимся</vt:lpstr>
      <vt:lpstr>Представимся</vt:lpstr>
      <vt:lpstr>План лекций</vt:lpstr>
      <vt:lpstr>Работа в семестре и домашнее задание</vt:lpstr>
      <vt:lpstr>Мотивация</vt:lpstr>
      <vt:lpstr>Скриптовые языки программирования</vt:lpstr>
      <vt:lpstr>Веб-проекты на Python</vt:lpstr>
      <vt:lpstr>Вакансии на Python</vt:lpstr>
      <vt:lpstr>Презентация PowerPoint</vt:lpstr>
      <vt:lpstr>История Python</vt:lpstr>
      <vt:lpstr>Презентация PowerPoint</vt:lpstr>
      <vt:lpstr>Приступим</vt:lpstr>
      <vt:lpstr>Синтаксис Python</vt:lpstr>
      <vt:lpstr>Синтаксис Python</vt:lpstr>
      <vt:lpstr>PEP8</vt:lpstr>
      <vt:lpstr>Синтаксис Python</vt:lpstr>
      <vt:lpstr>Синтаксис Python. Оператор ветвления.</vt:lpstr>
      <vt:lpstr>Синтаксис Python. Оператор ветвления.</vt:lpstr>
      <vt:lpstr>Синтаксис Python</vt:lpstr>
      <vt:lpstr>Синтаксис Python. Функции.</vt:lpstr>
      <vt:lpstr>Синтаксис Python</vt:lpstr>
      <vt:lpstr>Типы данных Python</vt:lpstr>
      <vt:lpstr>Поддерживаемые операторы</vt:lpstr>
      <vt:lpstr>Массивы Python</vt:lpstr>
      <vt:lpstr>Синтаксис Python. Оператор цикла for.</vt:lpstr>
      <vt:lpstr>Синтаксис Python. Оператор цикла for.</vt:lpstr>
      <vt:lpstr>Массивы Python</vt:lpstr>
      <vt:lpstr>Кортежи Python</vt:lpstr>
      <vt:lpstr>Словари Python</vt:lpstr>
      <vt:lpstr>Словари Python</vt:lpstr>
      <vt:lpstr>Словари Python</vt:lpstr>
      <vt:lpstr>Множества Python</vt:lpstr>
      <vt:lpstr>Типы данных Python. Резюме.</vt:lpstr>
      <vt:lpstr>Как это использовать?</vt:lpstr>
      <vt:lpstr>Как это использовать?</vt:lpstr>
      <vt:lpstr>Где это писать?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Python. Введение.</dc:title>
  <dc:creator>Work</dc:creator>
  <cp:lastModifiedBy>Work</cp:lastModifiedBy>
  <cp:revision>1</cp:revision>
  <dcterms:modified xsi:type="dcterms:W3CDTF">2016-11-21T20:03:45Z</dcterms:modified>
</cp:coreProperties>
</file>